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8"/>
  </p:notesMasterIdLst>
  <p:sldIdLst>
    <p:sldId id="256" r:id="rId2"/>
    <p:sldId id="299" r:id="rId3"/>
    <p:sldId id="372" r:id="rId4"/>
    <p:sldId id="373" r:id="rId5"/>
    <p:sldId id="288" r:id="rId6"/>
    <p:sldId id="355" r:id="rId7"/>
    <p:sldId id="266" r:id="rId8"/>
    <p:sldId id="374" r:id="rId9"/>
    <p:sldId id="375" r:id="rId10"/>
    <p:sldId id="291" r:id="rId11"/>
    <p:sldId id="354" r:id="rId12"/>
    <p:sldId id="305" r:id="rId13"/>
    <p:sldId id="376" r:id="rId14"/>
    <p:sldId id="377" r:id="rId15"/>
    <p:sldId id="316" r:id="rId16"/>
    <p:sldId id="35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15" autoAdjust="0"/>
    <p:restoredTop sz="94624" autoAdjust="0"/>
  </p:normalViewPr>
  <p:slideViewPr>
    <p:cSldViewPr>
      <p:cViewPr>
        <p:scale>
          <a:sx n="90" d="100"/>
          <a:sy n="90" d="100"/>
        </p:scale>
        <p:origin x="-504" y="8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6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5DDCDD-1B47-4E7C-A5EE-E2E7F95CB9A6}" type="datetimeFigureOut">
              <a:rPr lang="ru-RU" smtClean="0"/>
              <a:pPr/>
              <a:t>04.10.2016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222C0A-A66C-4230-82CD-F639202474B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222C0A-A66C-4230-82CD-F639202474BE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04.10.2016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04.10.2016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04.10.2016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04.10.2016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04.10.2016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04.10.2016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04.10.2016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04.10.2016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04.10.2016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04.10.2016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D94FD8-3931-4E37-A4D3-6773E929C542}" type="datetimeFigureOut">
              <a:rPr lang="ru-RU" smtClean="0"/>
              <a:pPr/>
              <a:t>04.10.2016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2D94FD8-3931-4E37-A4D3-6773E929C542}" type="datetimeFigureOut">
              <a:rPr lang="ru-RU" smtClean="0"/>
              <a:pPr/>
              <a:t>04.10.2016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A27BF13-6631-4395-9B2B-120E5F056AD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928670"/>
            <a:ext cx="8072462" cy="4429156"/>
          </a:xfrm>
        </p:spPr>
        <p:txBody>
          <a:bodyPr>
            <a:normAutofit fontScale="90000"/>
          </a:bodyPr>
          <a:lstStyle/>
          <a:p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>Результаты входных проверочных  работ по предметам  учащихся </a:t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  <a:t>классов 2016-2017 учебного года </a:t>
            </a:r>
            <a:br>
              <a:rPr lang="ru-RU" sz="49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3438" y="4071942"/>
            <a:ext cx="4328485" cy="633541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-214338"/>
            <a:ext cx="749808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Выводы: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714356"/>
            <a:ext cx="7498080" cy="5300666"/>
          </a:xfrm>
        </p:spPr>
        <p:txBody>
          <a:bodyPr>
            <a:normAutofit/>
          </a:bodyPr>
          <a:lstStyle/>
          <a:p>
            <a:pPr marL="596646" lvl="0" indent="-51435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Результаты  входной проверочной   работы по русскому языку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классах считать удовлетворительными, показатели успеваемости недостаточными.</a:t>
            </a:r>
          </a:p>
          <a:p>
            <a:pPr marL="596646" lvl="0" indent="-514350"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96646" lvl="0" indent="-514350"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-428652"/>
            <a:ext cx="7719274" cy="1357322"/>
          </a:xfrm>
        </p:spPr>
        <p:txBody>
          <a:bodyPr>
            <a:normAutofit/>
          </a:bodyPr>
          <a:lstStyle/>
          <a:p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428604"/>
            <a:ext cx="8001056" cy="550072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rgbClr val="C00000"/>
                </a:solidFill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rgbClr val="0070C0"/>
                </a:solidFill>
              </a:rPr>
              <a:t>. 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Рекомендации руководителям: 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-  на заседаниях ШМО проанализировать результаты проверочных работ по русскому языку и  запланировать систему мер, направленных на улучшение и стабилизацию результатов учащихся  к концу 2016-2017 учебного года;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- организовать работу учителей по устранению выявленных пробелов в знаниях учащихся во внеурочное время, на дополнительных занятиях.</a:t>
            </a:r>
          </a:p>
          <a:p>
            <a:pPr marL="596646" indent="-514350"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Рекомендации учителям: </a:t>
            </a:r>
          </a:p>
          <a:p>
            <a:pPr marL="596646" indent="-51435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- с целью ликвидации пробелов в знаниях организовать работу с учащимися по индивидуальным планам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(срок: постоянно)</a:t>
            </a:r>
          </a:p>
          <a:p>
            <a:pPr marL="596646" indent="-514350">
              <a:buNone/>
            </a:pPr>
            <a:endParaRPr lang="ru-RU" sz="1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0"/>
            <a:ext cx="7498080" cy="4800600"/>
          </a:xfrm>
        </p:spPr>
        <p:txBody>
          <a:bodyPr>
            <a:normAutofit fontScale="25000" lnSpcReduction="20000"/>
          </a:bodyPr>
          <a:lstStyle/>
          <a:p>
            <a:pPr lvl="3">
              <a:buNone/>
            </a:pPr>
            <a:endParaRPr lang="ru-RU" sz="14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3">
              <a:buNone/>
            </a:pPr>
            <a:r>
              <a:rPr lang="ru-RU" sz="1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Окружающий мир</a:t>
            </a:r>
          </a:p>
          <a:p>
            <a:pPr lvl="3">
              <a:buNone/>
            </a:pPr>
            <a:endParaRPr lang="ru-RU" sz="4400" b="1" i="1" dirty="0" smtClean="0"/>
          </a:p>
          <a:p>
            <a:pPr>
              <a:buNone/>
            </a:pP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Всего учащихся 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792</a:t>
            </a:r>
            <a:endParaRPr lang="ru-RU" sz="1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Приняли участие 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754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(95%)</a:t>
            </a:r>
          </a:p>
          <a:p>
            <a:pPr>
              <a:buNone/>
            </a:pP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«5» - 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198  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(26%)</a:t>
            </a:r>
            <a:endParaRPr lang="ru-RU" sz="1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«4» - 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358 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47%)</a:t>
            </a:r>
            <a:endParaRPr lang="ru-RU" sz="1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«3» - 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190  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(26%) </a:t>
            </a:r>
            <a:endParaRPr lang="ru-RU" sz="1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«2» – 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8    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 (1%)              </a:t>
            </a:r>
            <a:endParaRPr lang="ru-RU" sz="1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Успеваемость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 –   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99%</a:t>
            </a:r>
            <a:endParaRPr lang="ru-RU" sz="1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Качество знаний 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– 74%</a:t>
            </a:r>
            <a:endParaRPr lang="ru-RU" sz="1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Средняя оценка 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-    </a:t>
            </a:r>
            <a:r>
              <a:rPr lang="ru-RU" sz="12800" b="1" dirty="0" smtClean="0">
                <a:latin typeface="Times New Roman" pitchFamily="18" charset="0"/>
                <a:cs typeface="Times New Roman" pitchFamily="18" charset="0"/>
              </a:rPr>
              <a:t>3,9</a:t>
            </a:r>
            <a:endParaRPr lang="ru-RU" sz="1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-214338"/>
            <a:ext cx="7498080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Таблица результатов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71539" y="642919"/>
          <a:ext cx="8001055" cy="6287271"/>
        </p:xfrm>
        <a:graphic>
          <a:graphicData uri="http://schemas.openxmlformats.org/drawingml/2006/table">
            <a:tbl>
              <a:tblPr/>
              <a:tblGrid>
                <a:gridCol w="1987727"/>
                <a:gridCol w="607619"/>
                <a:gridCol w="658446"/>
                <a:gridCol w="658446"/>
                <a:gridCol w="658446"/>
                <a:gridCol w="658446"/>
                <a:gridCol w="658446"/>
                <a:gridCol w="658446"/>
                <a:gridCol w="658446"/>
                <a:gridCol w="796587"/>
              </a:tblGrid>
              <a:tr h="571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ШКОЛЫ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Кол детей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Выполняли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Успев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Качество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Ср. оценка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ООШ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71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3,9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66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65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     73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3,9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      70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4,1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53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74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88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85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33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34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79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4,1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98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94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54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4,2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3,5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4,3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Гимназия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3,7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Лицей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4,3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-357214"/>
            <a:ext cx="7498080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Таблица результатов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71538" y="428604"/>
          <a:ext cx="8072494" cy="6245898"/>
        </p:xfrm>
        <a:graphic>
          <a:graphicData uri="http://schemas.openxmlformats.org/drawingml/2006/table">
            <a:tbl>
              <a:tblPr/>
              <a:tblGrid>
                <a:gridCol w="2428892"/>
                <a:gridCol w="642942"/>
                <a:gridCol w="571504"/>
                <a:gridCol w="500066"/>
                <a:gridCol w="571504"/>
                <a:gridCol w="714380"/>
                <a:gridCol w="458288"/>
                <a:gridCol w="756158"/>
                <a:gridCol w="642942"/>
                <a:gridCol w="785818"/>
              </a:tblGrid>
              <a:tr h="500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ШКОЛЫ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Кол детей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Выполняли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Успев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Качество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Ср. оценка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Ивановская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Подлесная ООШ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Каркалинская ООШ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Ново-Сережкинская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67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Керлигачская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Сугушлинская ООШ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Тимяшевская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СОШ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Старокувакская СОШ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64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Старо-Иштерякская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09700" algn="l"/>
                        </a:tabLs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Зеленорощинская СОШ 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Шугуровская СОШ 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39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Урдалинская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Зай-Каратайская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71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3,9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Куакбашская ООШ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97758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Урмышлинская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Старописьмянская ООШ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Нижнечершилинская ООШ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78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Сарабикуловская ООШ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Новочершилинская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НШДС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Федотовская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ООШ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      67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0"/>
            <a:ext cx="749808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Выводы</a:t>
            </a:r>
            <a:r>
              <a:rPr lang="ru-RU" sz="3600" b="1" dirty="0" smtClean="0">
                <a:solidFill>
                  <a:srgbClr val="0070C0"/>
                </a:solidFill>
              </a:rPr>
              <a:t> :  </a:t>
            </a:r>
            <a:endParaRPr lang="ru-RU" sz="36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071546"/>
            <a:ext cx="7498080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1071546"/>
            <a:ext cx="707236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Результаты  входной проверочной работы по окружающему миру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классах считать удовлетворительными, показатели успеваемости недостаточными.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-428652"/>
            <a:ext cx="7719274" cy="1357322"/>
          </a:xfrm>
        </p:spPr>
        <p:txBody>
          <a:bodyPr>
            <a:normAutofit/>
          </a:bodyPr>
          <a:lstStyle/>
          <a:p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428604"/>
            <a:ext cx="8001056" cy="550072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rgbClr val="C00000"/>
                </a:solidFill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rgbClr val="0070C0"/>
                </a:solidFill>
              </a:rPr>
              <a:t>. 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Рекомендации руководителям: 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-  на заседаниях ШМО проанализировать результаты проверочных работ по окружающему миру и  запланировать систему мер, направленных на улучшение и стабилизацию результатов учащихся  к концу  2016-2017 учебного года;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- организовать работу учителей по устранению выявленных пробелов в знаниях учащихся во внеурочное время, на дополнительных занятиях.</a:t>
            </a:r>
          </a:p>
          <a:p>
            <a:pPr marL="596646" indent="-514350"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Рекомендации учителям: </a:t>
            </a:r>
          </a:p>
          <a:p>
            <a:pPr marL="596646" indent="-51435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- с целью ликвидации пробелов в знаниях организовать работу с учащимися по индивидуальным планам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(срок: постоянно)</a:t>
            </a:r>
          </a:p>
          <a:p>
            <a:pPr marL="596646" indent="-514350">
              <a:buNone/>
            </a:pPr>
            <a:endParaRPr lang="ru-RU" sz="1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0"/>
            <a:ext cx="749808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5920" y="928670"/>
            <a:ext cx="7498080" cy="4800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Всего учащихся –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792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Приняли участие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752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(95%)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«5»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112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%),               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«4»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376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50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%),             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«3»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230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(31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%),               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«2»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34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( 4%),                  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Успеваемость –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95%         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Качество знаний –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65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%    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Средняя оценка  -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,8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-285776"/>
            <a:ext cx="7498080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Таблица результатов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928663" y="642919"/>
          <a:ext cx="8143931" cy="6287271"/>
        </p:xfrm>
        <a:graphic>
          <a:graphicData uri="http://schemas.openxmlformats.org/drawingml/2006/table">
            <a:tbl>
              <a:tblPr/>
              <a:tblGrid>
                <a:gridCol w="1928825"/>
                <a:gridCol w="809397"/>
                <a:gridCol w="658446"/>
                <a:gridCol w="658446"/>
                <a:gridCol w="658446"/>
                <a:gridCol w="658446"/>
                <a:gridCol w="658446"/>
                <a:gridCol w="658446"/>
                <a:gridCol w="812091"/>
                <a:gridCol w="642942"/>
              </a:tblGrid>
              <a:tr h="571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ШКОЛЫ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Кол.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детей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Выполняли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Успев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Качество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Ср.оценка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ООШ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3,3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     69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3,9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94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     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76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3,9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3,9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3,7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98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92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46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94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52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48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3,7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57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31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93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67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3,7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Гимназия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46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96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57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3,7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Лицей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74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66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29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-214338"/>
            <a:ext cx="7498080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Таблица результатов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71539" y="571480"/>
          <a:ext cx="8001055" cy="6004794"/>
        </p:xfrm>
        <a:graphic>
          <a:graphicData uri="http://schemas.openxmlformats.org/drawingml/2006/table">
            <a:tbl>
              <a:tblPr/>
              <a:tblGrid>
                <a:gridCol w="2143139"/>
                <a:gridCol w="642942"/>
                <a:gridCol w="642942"/>
                <a:gridCol w="483215"/>
                <a:gridCol w="658446"/>
                <a:gridCol w="658446"/>
                <a:gridCol w="658446"/>
                <a:gridCol w="658446"/>
                <a:gridCol w="658446"/>
                <a:gridCol w="796587"/>
              </a:tblGrid>
              <a:tr h="500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ШКОЛЫ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Кол детей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Выполняли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Успев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Качество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Ср.оценка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4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Подлесная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Каркалинская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Ново-Сережкинская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67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Керлигачская ООШ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Сугушлинская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3,5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Тимяшевская СОШ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Старокувакская СОШ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64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Старо-Иштерякская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09700" algn="l"/>
                        </a:tabLs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Зеленорощинская СОШ 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Шугуровская СОШ 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39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94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58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89754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Урдалинская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3,5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Зай-Каратайская ООШ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57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3,9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Куакбашская ООШ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Урмышлинская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Старописьмянская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67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Нижнечершилинская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78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Сарабикуловская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Новочершилинская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 НШДС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Федотовская ООШ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      67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-642966"/>
            <a:ext cx="8576530" cy="206060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Выводы: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785794"/>
            <a:ext cx="7498080" cy="5014914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1.Результаты  входной  проверочной   работы по математике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в 4 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классах считать удовлетворительными, </a:t>
            </a:r>
          </a:p>
          <a:p>
            <a:pPr lvl="0"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  показатели успеваемости </a:t>
            </a:r>
          </a:p>
          <a:p>
            <a:pPr lvl="0"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  недостаточными.</a:t>
            </a:r>
          </a:p>
          <a:p>
            <a:pPr lvl="0">
              <a:buNone/>
            </a:pP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sz="3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-428652"/>
            <a:ext cx="7719274" cy="1357322"/>
          </a:xfrm>
        </p:spPr>
        <p:txBody>
          <a:bodyPr>
            <a:normAutofit/>
          </a:bodyPr>
          <a:lstStyle/>
          <a:p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0"/>
            <a:ext cx="8001056" cy="592933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rgbClr val="C00000"/>
                </a:solidFill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rgbClr val="0070C0"/>
                </a:solidFill>
              </a:rPr>
              <a:t>. 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Рекомендации руководителям: 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 на заседаниях ШМО проанализировать результаты входных проверочных работ по математике и  запланировать систему мер, направленных на улучшение и стабилизацию результатов учащихся  к концу 2016-2017 учебного года;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- организовать работу учителей по устранению выявленных пробелов в знаниях учащихся во внеурочное время, на дополнительных занятиях.</a:t>
            </a:r>
          </a:p>
          <a:p>
            <a:pPr marL="596646" indent="-514350"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Рекомендации учителям: </a:t>
            </a:r>
          </a:p>
          <a:p>
            <a:pPr marL="596646" indent="-514350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целью ликвидации пробелов в знаниях организовать работу с учащимися по индивидуальным планам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(срок: постоянно)</a:t>
            </a:r>
          </a:p>
          <a:p>
            <a:pPr marL="596646" indent="-514350">
              <a:spcBef>
                <a:spcPts val="0"/>
              </a:spcBef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643042" y="-3857676"/>
            <a:ext cx="7143800" cy="457203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Русский язык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665922" y="785794"/>
            <a:ext cx="7478078" cy="2466980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Всего учащихся по муниципальному району –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792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Приняли участие –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752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(95%)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«5»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170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23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%)</a:t>
            </a:r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«4»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351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47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%)      </a:t>
            </a:r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«3»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205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27%)</a:t>
            </a:r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«2»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26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(3%)             </a:t>
            </a:r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Успеваемость –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97%</a:t>
            </a:r>
            <a:endParaRPr lang="ru-RU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Качество знаний –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69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%</a:t>
            </a:r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Средняя оценка –  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,9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-357214"/>
            <a:ext cx="7498080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Таблица результатов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71538" y="571481"/>
          <a:ext cx="8001056" cy="6287271"/>
        </p:xfrm>
        <a:graphic>
          <a:graphicData uri="http://schemas.openxmlformats.org/drawingml/2006/table">
            <a:tbl>
              <a:tblPr/>
              <a:tblGrid>
                <a:gridCol w="1987727"/>
                <a:gridCol w="607619"/>
                <a:gridCol w="658446"/>
                <a:gridCol w="658446"/>
                <a:gridCol w="658446"/>
                <a:gridCol w="658446"/>
                <a:gridCol w="658446"/>
                <a:gridCol w="658446"/>
                <a:gridCol w="658446"/>
                <a:gridCol w="796588"/>
              </a:tblGrid>
              <a:tr h="5715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ШКОЛЫ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Кол детей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Выполняли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Успев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Качество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Ср. оценка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ООШ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3,1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64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      72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4,1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94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      59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3,5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4,1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53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47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3,9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98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94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51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96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52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48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98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63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3,5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57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97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3,9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Гимназия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45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96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3,9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Лицей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74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4,1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СОШ №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64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3,9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-214338"/>
            <a:ext cx="7498080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Таблица результатов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928663" y="571480"/>
          <a:ext cx="8143931" cy="6337659"/>
        </p:xfrm>
        <a:graphic>
          <a:graphicData uri="http://schemas.openxmlformats.org/drawingml/2006/table">
            <a:tbl>
              <a:tblPr/>
              <a:tblGrid>
                <a:gridCol w="2130603"/>
                <a:gridCol w="607619"/>
                <a:gridCol w="658446"/>
                <a:gridCol w="658446"/>
                <a:gridCol w="658446"/>
                <a:gridCol w="658446"/>
                <a:gridCol w="658446"/>
                <a:gridCol w="658446"/>
                <a:gridCol w="658446"/>
                <a:gridCol w="796587"/>
              </a:tblGrid>
              <a:tr h="500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ШКОЛЫ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Кол детей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Выполняли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Успев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Качество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Ср. оценка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Ивановская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Подлесная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Каркалинская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83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66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2,6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Ново-Сережкинская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Керлигачская ООШ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Сугушлинская ООШ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Тимяшевская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СОШ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43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Старокувакская СОШ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64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Старо-Иштерякская ООШ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63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409700" algn="l"/>
                        </a:tabLs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Зеленорощинская СОШ 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75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Шугуровская СОШ 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39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94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62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Урдалинская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67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Зай-Каратайская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Куакбашская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Урмышлинская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Старописьмянская ООШ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Нижнечершилинская ООШ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78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Сарабикуловская ООШ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3,6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5752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Новочершилинская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 НШДС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3,8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60079">
                <a:tc>
                  <a:txBody>
                    <a:bodyPr/>
                    <a:lstStyle/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  <a:cs typeface="Times New Roman"/>
                        </a:rPr>
                        <a:t>Федотовская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ООШ</a:t>
                      </a:r>
                    </a:p>
                    <a:p>
                      <a:pPr marL="209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       67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4,0</a:t>
                      </a:r>
                      <a:endParaRPr lang="ru-RU" sz="1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640" marR="62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>
    <a:lnDef>
      <a:spPr>
        <a:ln w="25400">
          <a:solidFill>
            <a:srgbClr val="0070C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3967</TotalTime>
  <Words>1451</Words>
  <Application>Microsoft Office PowerPoint</Application>
  <PresentationFormat>Экран (4:3)</PresentationFormat>
  <Paragraphs>1083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                                     Результаты входных проверочных  работ по предметам  учащихся  4 классов 2016-2017 учебного года   </vt:lpstr>
      <vt:lpstr>              Математика</vt:lpstr>
      <vt:lpstr>                  Таблица результатов</vt:lpstr>
      <vt:lpstr>                     Таблица результатов</vt:lpstr>
      <vt:lpstr>   Выводы:</vt:lpstr>
      <vt:lpstr>Слайд 6</vt:lpstr>
      <vt:lpstr>               Русский язык </vt:lpstr>
      <vt:lpstr>                        Таблица результатов</vt:lpstr>
      <vt:lpstr>                         Таблица результатов</vt:lpstr>
      <vt:lpstr>   Выводы:</vt:lpstr>
      <vt:lpstr>Слайд 11</vt:lpstr>
      <vt:lpstr>Слайд 12</vt:lpstr>
      <vt:lpstr>                   Таблица результатов</vt:lpstr>
      <vt:lpstr>                      Таблица результатов</vt:lpstr>
      <vt:lpstr>  Выводы :  </vt:lpstr>
      <vt:lpstr>Слайд 16</vt:lpstr>
    </vt:vector>
  </TitlesOfParts>
  <Company>ИМЦ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Результаты диагностического тестирования по математике  за 1 полугодие  2012-2013 учебного года. </dc:title>
  <dc:creator>РС</dc:creator>
  <cp:lastModifiedBy>Mac93</cp:lastModifiedBy>
  <cp:revision>549</cp:revision>
  <dcterms:created xsi:type="dcterms:W3CDTF">2012-12-17T07:09:56Z</dcterms:created>
  <dcterms:modified xsi:type="dcterms:W3CDTF">2016-10-04T20:31:06Z</dcterms:modified>
</cp:coreProperties>
</file>